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3" autoAdjust="0"/>
    <p:restoredTop sz="93979" autoAdjust="0"/>
  </p:normalViewPr>
  <p:slideViewPr>
    <p:cSldViewPr snapToGrid="0">
      <p:cViewPr varScale="1">
        <p:scale>
          <a:sx n="81" d="100"/>
          <a:sy n="81" d="100"/>
        </p:scale>
        <p:origin x="1324" y="5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4/26/2023</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4/25/2023</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900" spc="300" dirty="0"/>
              <a:t>SA5#148-e E-meeting 17-25 April 2023</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SA5#148-e E-meeting 17-25 April 2023</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SA5#148-e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S5-233193</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lvl="3">
              <a:defRPr/>
            </a:pPr>
            <a:r>
              <a:rPr lang="en-SE" sz="1600" dirty="0">
                <a:highlight>
                  <a:srgbClr val="FFFF00"/>
                </a:highlight>
              </a:rPr>
              <a:t>Final d</a:t>
            </a:r>
            <a:r>
              <a:rPr lang="en-US" sz="1600" dirty="0" err="1">
                <a:highlight>
                  <a:srgbClr val="FFFF00"/>
                </a:highlight>
              </a:rPr>
              <a:t>ecisions</a:t>
            </a:r>
            <a:r>
              <a:rPr lang="en-US" sz="1600" dirty="0">
                <a:highlight>
                  <a:srgbClr val="FFFF00"/>
                </a:highlight>
              </a:rPr>
              <a:t> are only taken in the closing plenary</a:t>
            </a:r>
            <a:endParaRPr lang="en-GB" sz="1600" dirty="0">
              <a:highlight>
                <a:srgbClr val="FFFF00"/>
              </a:highlight>
            </a:endParaRP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 See the table in slide 3.</a:t>
            </a:r>
          </a:p>
          <a:p>
            <a:pPr lvl="3"/>
            <a:r>
              <a:rPr lang="en-GB" altLang="en-US" sz="1600" dirty="0"/>
              <a:t>MCC will set up each call with the web/audio conference tool supported by MCC. </a:t>
            </a:r>
            <a:r>
              <a:rPr lang="en-GB" altLang="en-US" sz="1600" dirty="0">
                <a:highlight>
                  <a:srgbClr val="00FFFF"/>
                </a:highlight>
              </a:rPr>
              <a:t>For specific call date/times of this meeting, see slides 6&amp;7.</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48951" y="1029861"/>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highlight>
                  <a:srgbClr val="FFFF00"/>
                </a:highlight>
              </a:rPr>
              <a:t>Note 1: </a:t>
            </a:r>
            <a:r>
              <a:rPr lang="en-GB" altLang="en-US" sz="1600" dirty="0">
                <a:highlight>
                  <a:srgbClr val="FFFF00"/>
                </a:highlight>
              </a:rPr>
              <a:t>Reporting the status and completion rate of each WI/SI in OAM and CH, as well as updating the target date if needed, will be done offline by the rapporteurs and leaders after the meeting</a:t>
            </a:r>
            <a:r>
              <a:rPr lang="en-GB" altLang="en-US" sz="1600" dirty="0"/>
              <a:t> (proposals for agreement by the WG). </a:t>
            </a:r>
            <a:r>
              <a:rPr lang="en-US" altLang="en-US" sz="1600" dirty="0">
                <a:highlight>
                  <a:srgbClr val="FFFF00"/>
                </a:highlight>
              </a:rPr>
              <a:t>T</a:t>
            </a:r>
            <a:r>
              <a:rPr lang="en-US" sz="1600" dirty="0">
                <a:highlight>
                  <a:srgbClr val="FFFF00"/>
                </a:highlight>
              </a:rPr>
              <a:t>he finally agreed progress is reported in the OAM/CH exec reports and the SA5 report to SA.</a:t>
            </a:r>
            <a:endParaRPr lang="en-GB" altLang="en-US" sz="1600" dirty="0">
              <a:highlight>
                <a:srgbClr val="FFFF00"/>
              </a:highlight>
            </a:endParaRP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b="1" dirty="0"/>
              <a:t>The VC </a:t>
            </a:r>
            <a:r>
              <a:rPr lang="en-US" sz="1600" b="1" dirty="0"/>
              <a:t>/ CH SWG chair </a:t>
            </a:r>
            <a:r>
              <a:rPr lang="en-GB" altLang="en-US" sz="1600" b="1" dirty="0"/>
              <a:t>will provide an updated version of the “</a:t>
            </a:r>
            <a:r>
              <a:rPr lang="en-US" altLang="en-US" sz="1600" b="1" dirty="0"/>
              <a:t>CH Agenda and Time Plan”</a:t>
            </a:r>
            <a:r>
              <a:rPr lang="en-US" altLang="en-US" sz="1600" dirty="0"/>
              <a:t>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t>Location: &lt;meeting folder&gt;/ Inbox/Drafts.</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 </a:t>
            </a:r>
            <a:r>
              <a:rPr lang="en-US" sz="1600" b="1" dirty="0"/>
              <a:t>and one of the VCs</a:t>
            </a:r>
            <a:r>
              <a:rPr lang="en-GB" sz="1600" b="1" dirty="0"/>
              <a:t>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err="1"/>
              <a:t>document</a:t>
            </a:r>
            <a:r>
              <a:rPr lang="en-GB" sz="1600" dirty="0"/>
              <a:t>. Location: &lt;meeting folder&gt;/Inbox/Drafts. This document also covers SA5-level tdoc notes and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p>
          <a:p>
            <a:pPr lvl="3">
              <a:defRPr/>
            </a:pPr>
            <a:r>
              <a:rPr lang="en-GB" sz="1600" b="1" dirty="0">
                <a:highlight>
                  <a:srgbClr val="00FFFF"/>
                </a:highlight>
              </a:rPr>
              <a:t>Block Noting: Similar to f2f meetings, some tdocs which the leaders propose to be noted may be marked for “Block Noting” at the start of the meeting. The conclusion is however only indicated in the final chair notes after the last comments deadline, and comments on such tdocs can be addressed at any time during the meeting (e.g. some comment may even lead to a tdoc be taken out of the block and be agreed, of nobody objects to such a proposal).</a:t>
            </a:r>
            <a:endParaRPr lang="en-GB" sz="1600" dirty="0">
              <a:highlight>
                <a:srgbClr val="00FFFF"/>
              </a:highlight>
            </a:endParaRPr>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600" dirty="0"/>
              <a:t>It is allowed to send comments or improvement suggestions on a tdoc at any time before the last revision deadline, and objections at any time before the last comments deadline. However, t</a:t>
            </a:r>
            <a:r>
              <a:rPr lang="en-GB" altLang="en-US" sz="1600" dirty="0"/>
              <a:t>o avoid “last minute first-time comments” (which would make it impossible to revise the contribution before the last revision deadline), thus encouraging the cooperation spirit which is the overall goal, </a:t>
            </a:r>
            <a:r>
              <a:rPr lang="en-GB" altLang="en-US" sz="1600" b="1" dirty="0"/>
              <a:t>all </a:t>
            </a:r>
            <a:r>
              <a:rPr lang="en-GB" altLang="en-US" sz="1600" dirty="0"/>
              <a:t>initial </a:t>
            </a:r>
            <a:r>
              <a:rPr lang="en-GB" altLang="en-US" sz="1600" b="1" dirty="0"/>
              <a:t>comments </a:t>
            </a:r>
            <a:r>
              <a:rPr lang="en-GB" altLang="en-US" sz="1600" dirty="0"/>
              <a:t>which imply an objection if not addressed agreeably for the commenter</a:t>
            </a:r>
            <a:r>
              <a:rPr lang="en-GB" altLang="en-US" sz="1600" b="1" dirty="0"/>
              <a:t> should be provided as early as possible but latest by 23:59 CE(S)T the </a:t>
            </a:r>
            <a:r>
              <a:rPr lang="en-GB" altLang="en-US" sz="1600" dirty="0">
                <a:solidFill>
                  <a:srgbClr val="00B0F0"/>
                </a:solidFill>
              </a:rPr>
              <a:t>first Thursday of the meeting</a:t>
            </a:r>
            <a:r>
              <a:rPr lang="en-GB" altLang="en-US" sz="1600" b="1" dirty="0"/>
              <a:t>.)</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a:t>
            </a:r>
            <a:r>
              <a:rPr lang="en-GB" sz="1600" b="1" dirty="0">
                <a:highlight>
                  <a:srgbClr val="00FFFF"/>
                </a:highlight>
              </a:rPr>
              <a:t>written</a:t>
            </a:r>
            <a:r>
              <a:rPr lang="en-GB" sz="1600" b="1" dirty="0">
                <a:highlight>
                  <a:srgbClr val="FFFF00"/>
                </a:highlight>
              </a:rPr>
              <a:t> objection </a:t>
            </a:r>
            <a:r>
              <a:rPr lang="en-GB" sz="1600" b="1" dirty="0">
                <a:highlight>
                  <a:srgbClr val="00FFFF"/>
                </a:highlight>
              </a:rPr>
              <a:t>in the email thread </a:t>
            </a:r>
            <a:r>
              <a:rPr lang="en-GB" sz="1600" b="1" dirty="0">
                <a:highlight>
                  <a:srgbClr val="FFFF00"/>
                </a:highlight>
              </a:rPr>
              <a:t>(by stating “object/objection” or “Not supportive”)</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 </a:t>
            </a:r>
            <a:endParaRPr lang="en-GB" sz="1600" b="1" dirty="0">
              <a:highlight>
                <a:srgbClr val="00FFFF"/>
              </a:highlight>
            </a:endParaRPr>
          </a:p>
          <a:p>
            <a:pPr lvl="3">
              <a:defRPr/>
            </a:pPr>
            <a:r>
              <a:rPr lang="en-GB" sz="1600" dirty="0"/>
              <a:t>(*) This means that also </a:t>
            </a:r>
            <a:r>
              <a:rPr lang="en-GB" sz="1600" dirty="0">
                <a:highlight>
                  <a:srgbClr val="00FFFF"/>
                </a:highlight>
              </a:rPr>
              <a:t>written</a:t>
            </a:r>
            <a:r>
              <a:rPr lang="en-GB" sz="1600" dirty="0"/>
              <a:t> objections received </a:t>
            </a:r>
            <a:r>
              <a:rPr lang="en-GB" sz="1600" dirty="0">
                <a:highlight>
                  <a:srgbClr val="00FFFF"/>
                </a:highlight>
              </a:rPr>
              <a:t>in the thread </a:t>
            </a:r>
            <a:r>
              <a:rPr lang="en-GB" sz="1600" dirty="0"/>
              <a:t>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latin typeface="Arial" panose="020B0604020202020204" pitchFamily="34" charset="0"/>
                <a:cs typeface="Arial" panose="020B0604020202020204" pitchFamily="34" charset="0"/>
              </a:rPr>
              <a:t>NOTE: We consistently use UTC as time reference</a:t>
            </a:r>
            <a:r>
              <a:rPr lang="en-US" sz="1000" i="1" dirty="0">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example tables here (note: CST is always UTC+8):</a:t>
            </a:r>
          </a:p>
          <a:p>
            <a:pPr lvl="1"/>
            <a:r>
              <a:rPr lang="en-GB" sz="1000" dirty="0"/>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2444063666"/>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587764858"/>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10:00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18:00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3442979157"/>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1011664202"/>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07:00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2" name="Table 11">
            <a:extLst>
              <a:ext uri="{FF2B5EF4-FFF2-40B4-BE49-F238E27FC236}">
                <a16:creationId xmlns:a16="http://schemas.microsoft.com/office/drawing/2014/main" id="{86E8E27D-E3B2-4DAA-9E58-91B02CB2D918}"/>
              </a:ext>
            </a:extLst>
          </p:cNvPr>
          <p:cNvGraphicFramePr>
            <a:graphicFrameLocks noGrp="1"/>
          </p:cNvGraphicFramePr>
          <p:nvPr>
            <p:extLst>
              <p:ext uri="{D42A27DB-BD31-4B8C-83A1-F6EECF244321}">
                <p14:modId xmlns:p14="http://schemas.microsoft.com/office/powerpoint/2010/main" val="1941023178"/>
              </p:ext>
            </p:extLst>
          </p:nvPr>
        </p:nvGraphicFramePr>
        <p:xfrm>
          <a:off x="2558489" y="4760272"/>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22:00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CEST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06:00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384510"/>
            <a:ext cx="8388350" cy="5602185"/>
          </a:xfrm>
        </p:spPr>
        <p:txBody>
          <a:bodyPr/>
          <a:lstStyle/>
          <a:p>
            <a:pPr lvl="1">
              <a:defRPr/>
            </a:pPr>
            <a:r>
              <a:rPr lang="sv-SE" altLang="en-US" sz="1600" b="1" dirty="0"/>
              <a:t>Scope</a:t>
            </a:r>
            <a:r>
              <a:rPr lang="sv-SE" altLang="en-US" sz="1600" dirty="0"/>
              <a:t>: According to the agenda in </a:t>
            </a:r>
            <a:r>
              <a:rPr lang="en-GB" sz="1600" b="1" dirty="0">
                <a:solidFill>
                  <a:srgbClr val="00B0F0"/>
                </a:solidFill>
              </a:rPr>
              <a:t>S5-233176. </a:t>
            </a:r>
          </a:p>
          <a:p>
            <a:pPr lvl="1">
              <a:defRPr/>
            </a:pPr>
            <a:r>
              <a:rPr lang="en-GB" altLang="en-US" sz="1600" dirty="0"/>
              <a:t>The electronic meeting has </a:t>
            </a:r>
            <a:r>
              <a:rPr lang="en-GB" altLang="en-US" sz="1600" b="1" dirty="0"/>
              <a:t>full SA5 decision power</a:t>
            </a:r>
          </a:p>
          <a:p>
            <a:pPr lvl="1">
              <a:defRPr/>
            </a:pPr>
            <a:r>
              <a:rPr lang="en-GB" sz="1600" dirty="0"/>
              <a:t>Please remember that </a:t>
            </a:r>
            <a:r>
              <a:rPr lang="en-GB" sz="1600" dirty="0">
                <a:highlight>
                  <a:srgbClr val="FFFF00"/>
                </a:highlight>
              </a:rPr>
              <a:t>you need to register to be allowed to join the meeting </a:t>
            </a:r>
            <a:r>
              <a:rPr lang="en-GB" sz="1600" dirty="0"/>
              <a:t>and send comments</a:t>
            </a:r>
          </a:p>
          <a:p>
            <a:pPr marL="742950" lvl="1" indent="-285750">
              <a:buFont typeface="Arial" panose="020B0604020202020204" pitchFamily="34" charset="0"/>
              <a:buChar char="•"/>
              <a:tabLst>
                <a:tab pos="914400" algn="l"/>
              </a:tabLst>
            </a:pPr>
            <a:r>
              <a:rPr lang="en-GB" sz="1600" dirty="0"/>
              <a:t>Latest draft TS/TR update for email approval after the E-meeting will be done as usual. Deadlines for email approval will be announced in the email approval status document.</a:t>
            </a:r>
            <a:endParaRPr lang="en-SE" sz="1600" dirty="0"/>
          </a:p>
          <a:p>
            <a:pPr marL="742950" lvl="1" indent="-285750">
              <a:buFont typeface="Arial" panose="020B0604020202020204" pitchFamily="34" charset="0"/>
              <a:buChar char="•"/>
              <a:tabLst>
                <a:tab pos="914400" algn="l"/>
              </a:tabLst>
            </a:pPr>
            <a:r>
              <a:rPr lang="en-GB" sz="1600" dirty="0"/>
              <a:t>LSs: </a:t>
            </a:r>
            <a:r>
              <a:rPr lang="en-US" sz="1600" dirty="0"/>
              <a:t>the incoming LS can be found in </a:t>
            </a:r>
            <a:r>
              <a:rPr lang="en-GB"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https://www.3gpp.org/Liaisons/Incoming_LSs/S5-meeting.htm</a:t>
            </a:r>
            <a:endParaRPr lang="en-SE" sz="1600" dirty="0">
              <a:effectLst/>
              <a:latin typeface="Calibri" panose="020F0502020204030204" pitchFamily="34" charset="0"/>
              <a:ea typeface="Calibri" panose="020F0502020204030204" pitchFamily="34" charset="0"/>
              <a:cs typeface="Times New Roman" panose="02020603050405020304" pitchFamily="18" charset="0"/>
            </a:endParaRPr>
          </a:p>
          <a:p>
            <a:pPr lvl="1">
              <a:defRPr/>
            </a:pPr>
            <a:endParaRPr lang="en-GB" altLang="en-US" sz="1800" dirty="0"/>
          </a:p>
          <a:p>
            <a:pPr lvl="1">
              <a:defRPr/>
            </a:pPr>
            <a:endParaRPr lang="en-GB" altLang="en-US" sz="1800" b="1" dirty="0"/>
          </a:p>
          <a:p>
            <a:pPr lvl="3"/>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a:t>
            </a:r>
            <a:r>
              <a:rPr lang="en-SE" sz="1600" dirty="0">
                <a:solidFill>
                  <a:srgbClr val="00B0F0"/>
                </a:solidFill>
                <a:cs typeface="Arial" panose="020B0604020202020204" pitchFamily="34" charset="0"/>
              </a:rPr>
              <a:t>Mon 17 April 2023, 07:00 UTC (09:00 CEST)</a:t>
            </a: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a:t>
            </a:r>
            <a:r>
              <a:rPr lang="en-US" sz="1600" dirty="0">
                <a:solidFill>
                  <a:srgbClr val="00B0F0"/>
                </a:solidFill>
                <a:cs typeface="Arial" panose="020B0604020202020204" pitchFamily="34" charset="0"/>
              </a:rPr>
              <a:t>Tue</a:t>
            </a:r>
            <a:r>
              <a:rPr lang="en-SE" sz="1600" dirty="0">
                <a:solidFill>
                  <a:srgbClr val="00B0F0"/>
                </a:solidFill>
                <a:cs typeface="Arial" panose="020B0604020202020204" pitchFamily="34" charset="0"/>
              </a:rPr>
              <a:t> 25 April 2023,16:00 UTC (18:00 CEST)</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17 to 25 April 2023</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7 Apr</a:t>
            </a:r>
            <a:r>
              <a:rPr lang="en-US" altLang="en-US" sz="1600" dirty="0">
                <a:solidFill>
                  <a:srgbClr val="00B0F0"/>
                </a:solidFill>
              </a:rPr>
              <a:t> </a:t>
            </a:r>
            <a:r>
              <a:rPr lang="en-GB" altLang="en-US" sz="1600" dirty="0">
                <a:solidFill>
                  <a:srgbClr val="00B0F0"/>
                </a:solidFill>
              </a:rPr>
              <a:t>22:59 </a:t>
            </a:r>
            <a:r>
              <a:rPr lang="en-US" altLang="en-US" sz="1600" dirty="0">
                <a:solidFill>
                  <a:srgbClr val="00B0F0"/>
                </a:solidFill>
              </a:rPr>
              <a:t>UTC</a:t>
            </a:r>
            <a:endParaRPr lang="en-GB" altLang="en-US" sz="1600" dirty="0"/>
          </a:p>
          <a:p>
            <a:pPr lvl="2"/>
            <a:r>
              <a:rPr lang="en-US" altLang="en-US" sz="1600" dirty="0"/>
              <a:t>Tdoc reservation: </a:t>
            </a:r>
            <a:r>
              <a:rPr lang="en-GB" sz="1600" dirty="0">
                <a:solidFill>
                  <a:srgbClr val="00B0F0"/>
                </a:solidFill>
              </a:rPr>
              <a:t>Monday 10 Apr</a:t>
            </a:r>
            <a:r>
              <a:rPr lang="en-GB" altLang="en-US" sz="1600" dirty="0">
                <a:solidFill>
                  <a:srgbClr val="00B0F0"/>
                </a:solidFill>
              </a:rPr>
              <a:t> 22:59 </a:t>
            </a:r>
            <a:r>
              <a:rPr lang="en-US" altLang="en-US" sz="1600" dirty="0">
                <a:solidFill>
                  <a:srgbClr val="00B0F0"/>
                </a:solidFill>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GB" sz="1600" dirty="0">
                <a:solidFill>
                  <a:srgbClr val="00B0F0"/>
                </a:solidFill>
                <a:cs typeface="Arial" panose="020B0604020202020204" pitchFamily="34" charset="0"/>
              </a:rPr>
              <a:t>Monday 17 Apr 2023, 07:00 UTC</a:t>
            </a:r>
            <a:endParaRPr lang="en-US" altLang="en-US" sz="1600" dirty="0">
              <a:solidFill>
                <a:srgbClr val="00B0F0"/>
              </a:solidFill>
            </a:endParaRPr>
          </a:p>
          <a:p>
            <a:pPr lvl="1"/>
            <a:r>
              <a:rPr lang="en-US" altLang="en-US" sz="1600" dirty="0"/>
              <a:t>Opening SA5 plenary (conf. call): </a:t>
            </a:r>
            <a:r>
              <a:rPr lang="en-US" altLang="en-US" sz="1600" dirty="0">
                <a:solidFill>
                  <a:srgbClr val="00B0F0"/>
                </a:solidFill>
              </a:rPr>
              <a:t>Monday </a:t>
            </a:r>
            <a:r>
              <a:rPr lang="en-GB" sz="1600" dirty="0">
                <a:solidFill>
                  <a:srgbClr val="00B0F0"/>
                </a:solidFill>
                <a:cs typeface="Arial" panose="020B0604020202020204" pitchFamily="34" charset="0"/>
              </a:rPr>
              <a:t>17 Apr </a:t>
            </a:r>
            <a:r>
              <a:rPr lang="en-US" altLang="en-US" sz="1600" dirty="0">
                <a:solidFill>
                  <a:srgbClr val="00B0F0"/>
                </a:solidFill>
              </a:rPr>
              <a:t>13:00-14:00 UTC </a:t>
            </a:r>
            <a:r>
              <a:rPr lang="en-US" altLang="en-US" sz="1600" dirty="0">
                <a:solidFill>
                  <a:srgbClr val="00B0F0"/>
                </a:solidFill>
                <a:highlight>
                  <a:srgbClr val="FFFF00"/>
                </a:highlight>
              </a:rPr>
              <a:t>(1h, then OAM/CH call)</a:t>
            </a:r>
            <a:endParaRPr lang="en-US" altLang="en-US" sz="1600" dirty="0">
              <a:highlight>
                <a:srgbClr val="FFFF00"/>
              </a:highlight>
            </a:endParaRPr>
          </a:p>
          <a:p>
            <a:pPr lvl="1"/>
            <a:r>
              <a:rPr lang="en-US" altLang="en-US" sz="1600" dirty="0"/>
              <a:t>Closing SA5 plenary (conf. call)    </a:t>
            </a:r>
            <a:r>
              <a:rPr lang="en-US" altLang="en-US" sz="1600" dirty="0">
                <a:solidFill>
                  <a:srgbClr val="00B0F0"/>
                </a:solidFill>
              </a:rPr>
              <a:t>Tuesday 25 Apr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FFFF00"/>
                </a:highlight>
              </a:rPr>
              <a:t>latest </a:t>
            </a:r>
            <a:r>
              <a:rPr lang="en-GB" sz="1600" b="1" dirty="0">
                <a:solidFill>
                  <a:srgbClr val="FF0000"/>
                </a:solidFill>
                <a:highlight>
                  <a:srgbClr val="FFFF00"/>
                </a:highlight>
              </a:rPr>
              <a:t>by </a:t>
            </a:r>
            <a:r>
              <a:rPr lang="sv-SE" sz="1600" b="1" dirty="0" err="1">
                <a:solidFill>
                  <a:srgbClr val="FF0000"/>
                </a:solidFill>
                <a:highlight>
                  <a:srgbClr val="FFFF00"/>
                </a:highlight>
              </a:rPr>
              <a:t>two</a:t>
            </a:r>
            <a:r>
              <a:rPr lang="sv-SE" sz="1600" b="1" dirty="0">
                <a:solidFill>
                  <a:srgbClr val="FF0000"/>
                </a:solidFill>
                <a:highlight>
                  <a:srgbClr val="FFFF00"/>
                </a:highlight>
              </a:rPr>
              <a:t> </a:t>
            </a:r>
            <a:r>
              <a:rPr lang="sv-SE" sz="1600" b="1" dirty="0" err="1">
                <a:solidFill>
                  <a:srgbClr val="FF0000"/>
                </a:solidFill>
                <a:highlight>
                  <a:srgbClr val="FFFF00"/>
                </a:highlight>
              </a:rPr>
              <a:t>working</a:t>
            </a:r>
            <a:r>
              <a:rPr lang="sv-SE" sz="1600" b="1" dirty="0">
                <a:solidFill>
                  <a:srgbClr val="FF0000"/>
                </a:solidFill>
                <a:highlight>
                  <a:srgbClr val="FFFF00"/>
                </a:highlight>
              </a:rPr>
              <a:t> </a:t>
            </a:r>
            <a:r>
              <a:rPr lang="sv-SE" sz="1600" b="1" dirty="0" err="1">
                <a:solidFill>
                  <a:srgbClr val="FF0000"/>
                </a:solidFill>
                <a:highlight>
                  <a:srgbClr val="FFFF00"/>
                </a:highlight>
              </a:rPr>
              <a:t>days</a:t>
            </a:r>
            <a:r>
              <a:rPr lang="sv-SE" sz="1600" b="1" dirty="0">
                <a:solidFill>
                  <a:srgbClr val="FF0000"/>
                </a:solidFill>
                <a:highlight>
                  <a:srgbClr val="FFFF00"/>
                </a:highlight>
              </a:rPr>
              <a:t> </a:t>
            </a:r>
            <a:r>
              <a:rPr lang="sv-SE" sz="1600" b="1" dirty="0" err="1">
                <a:solidFill>
                  <a:srgbClr val="FF0000"/>
                </a:solidFill>
                <a:highlight>
                  <a:srgbClr val="FFFF00"/>
                </a:highlight>
              </a:rPr>
              <a:t>after</a:t>
            </a:r>
            <a:r>
              <a:rPr lang="sv-SE" sz="1600" b="1" dirty="0">
                <a:solidFill>
                  <a:srgbClr val="FF0000"/>
                </a:solidFill>
                <a:highlight>
                  <a:srgbClr val="FFFF00"/>
                </a:highlight>
              </a:rPr>
              <a:t> the meeting </a:t>
            </a:r>
            <a:r>
              <a:rPr lang="en-US" sz="1600" b="1" dirty="0">
                <a:solidFill>
                  <a:srgbClr val="FF0000"/>
                </a:solidFill>
                <a:highlight>
                  <a:srgbClr val="FFFF00"/>
                </a:highlight>
              </a:rPr>
              <a:t>(or email approval).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FFFF00"/>
                </a:highlight>
                <a:latin typeface="Calibri" panose="020F0502020204030204" pitchFamily="34" charset="0"/>
                <a:cs typeface="Arial" panose="020B0604020202020204" pitchFamily="34" charset="0"/>
              </a:rPr>
              <a:t>approval</a:t>
            </a:r>
            <a:r>
              <a:rPr lang="sv-SE" sz="1600" dirty="0">
                <a:highlight>
                  <a:srgbClr val="FFFF00"/>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t>Also remember to remove any ’dx’ in the Word file name.</a:t>
            </a:r>
            <a:endParaRPr lang="en-US"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17 Apr</a:t>
            </a:r>
            <a:r>
              <a:rPr lang="en-US" altLang="en-US" sz="1600" dirty="0">
                <a:solidFill>
                  <a:srgbClr val="00B0F0"/>
                </a:solidFill>
              </a:rPr>
              <a:t> 07:00 UTC</a:t>
            </a:r>
          </a:p>
          <a:p>
            <a:pPr lvl="1"/>
            <a:r>
              <a:rPr lang="en-US" altLang="en-US" sz="1600" dirty="0"/>
              <a:t>Start of CH E-meeting:     </a:t>
            </a:r>
            <a:r>
              <a:rPr lang="en-US" altLang="en-US" sz="1600" dirty="0">
                <a:solidFill>
                  <a:srgbClr val="00B0F0"/>
                </a:solidFill>
              </a:rPr>
              <a:t>Monday</a:t>
            </a:r>
            <a:r>
              <a:rPr lang="en-GB" sz="1600" dirty="0">
                <a:solidFill>
                  <a:srgbClr val="00B0F0"/>
                </a:solidFill>
              </a:rPr>
              <a:t> 17 Apr </a:t>
            </a:r>
            <a:r>
              <a:rPr lang="en-US" altLang="en-US" sz="1600" dirty="0">
                <a:solidFill>
                  <a:srgbClr val="00B0F0"/>
                </a:solidFill>
              </a:rPr>
              <a:t>07:00 UTC</a:t>
            </a:r>
          </a:p>
          <a:p>
            <a:pPr lvl="1"/>
            <a:r>
              <a:rPr lang="en-US" altLang="en-US" sz="1600" b="1" dirty="0">
                <a:highlight>
                  <a:srgbClr val="FFFF00"/>
                </a:highlight>
              </a:rPr>
              <a:t>Last revision upload: </a:t>
            </a:r>
          </a:p>
          <a:p>
            <a:pPr lvl="2"/>
            <a:r>
              <a:rPr lang="en-US" altLang="en-US" sz="1600" dirty="0">
                <a:solidFill>
                  <a:srgbClr val="00B0F0"/>
                </a:solidFill>
              </a:rPr>
              <a:t>SA5-level and OAM tdocs: Monday </a:t>
            </a:r>
            <a:r>
              <a:rPr lang="sv-SE" altLang="en-US" sz="1600" dirty="0">
                <a:solidFill>
                  <a:srgbClr val="00B0F0"/>
                </a:solidFill>
              </a:rPr>
              <a:t>24 Apr</a:t>
            </a:r>
            <a:r>
              <a:rPr lang="en-US" altLang="en-US" sz="1600" dirty="0">
                <a:solidFill>
                  <a:srgbClr val="00B0F0"/>
                </a:solidFill>
              </a:rPr>
              <a:t> 10:00 UTC</a:t>
            </a:r>
          </a:p>
          <a:p>
            <a:pPr lvl="2"/>
            <a:r>
              <a:rPr lang="en-US" sz="1600" dirty="0">
                <a:solidFill>
                  <a:srgbClr val="00B0F0"/>
                </a:solidFill>
              </a:rPr>
              <a:t>CH tdocs: Friday</a:t>
            </a:r>
            <a:r>
              <a:rPr lang="en-US" altLang="en-US" sz="1600" dirty="0">
                <a:solidFill>
                  <a:srgbClr val="00B0F0"/>
                </a:solidFill>
              </a:rPr>
              <a:t> </a:t>
            </a:r>
            <a:r>
              <a:rPr lang="sv-SE" altLang="en-US" sz="1600" dirty="0">
                <a:solidFill>
                  <a:srgbClr val="00B0F0"/>
                </a:solidFill>
              </a:rPr>
              <a:t>21 Apr</a:t>
            </a:r>
            <a:r>
              <a:rPr lang="en-US" altLang="en-US" sz="1600" dirty="0">
                <a:solidFill>
                  <a:srgbClr val="00B0F0"/>
                </a:solidFill>
              </a:rPr>
              <a:t> 22:00 UTC</a:t>
            </a:r>
            <a:r>
              <a:rPr lang="en-US" sz="1600" dirty="0">
                <a:solidFill>
                  <a:srgbClr val="00B0F0"/>
                </a:solidFill>
                <a:highlight>
                  <a:srgbClr val="FF0000"/>
                </a:highlight>
              </a:rPr>
              <a:t> </a:t>
            </a:r>
            <a:endParaRPr lang="en-US" altLang="en-US" sz="1600" dirty="0">
              <a:solidFill>
                <a:srgbClr val="00B0F0"/>
              </a:solidFill>
              <a:highlight>
                <a:srgbClr val="FF0000"/>
              </a:highlight>
            </a:endParaRPr>
          </a:p>
          <a:p>
            <a:pPr lvl="1"/>
            <a:r>
              <a:rPr lang="en-US" altLang="en-US" sz="1600" b="1" dirty="0">
                <a:highlight>
                  <a:srgbClr val="FFFF00"/>
                </a:highlight>
              </a:rPr>
              <a:t>Last comments: </a:t>
            </a:r>
          </a:p>
          <a:p>
            <a:pPr lvl="2"/>
            <a:r>
              <a:rPr lang="en-US" altLang="en-US" sz="1600" dirty="0">
                <a:solidFill>
                  <a:srgbClr val="00B0F0"/>
                </a:solidFill>
              </a:rPr>
              <a:t>SA5-level and OAM tdocs: Monday </a:t>
            </a:r>
            <a:r>
              <a:rPr lang="sv-SE" altLang="en-US" sz="1600" dirty="0">
                <a:solidFill>
                  <a:srgbClr val="00B0F0"/>
                </a:solidFill>
              </a:rPr>
              <a:t>24 Apr</a:t>
            </a:r>
            <a:r>
              <a:rPr lang="en-US" altLang="en-US" sz="1600" dirty="0">
                <a:solidFill>
                  <a:srgbClr val="00B0F0"/>
                </a:solidFill>
              </a:rPr>
              <a:t> 22:00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Monday</a:t>
            </a:r>
            <a:r>
              <a:rPr lang="en-US" altLang="en-US" sz="1600" dirty="0">
                <a:solidFill>
                  <a:srgbClr val="00B0F0"/>
                </a:solidFill>
              </a:rPr>
              <a:t> 24 Apr 07:00 UTC</a:t>
            </a:r>
            <a:endParaRPr lang="en-US" altLang="en-US" sz="1600" dirty="0">
              <a:solidFill>
                <a:srgbClr val="00B0F0"/>
              </a:solidFill>
              <a:highlight>
                <a:srgbClr val="FF00FF"/>
              </a:highlight>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Monday </a:t>
            </a:r>
            <a:r>
              <a:rPr lang="sv-SE" altLang="en-US" sz="1600" dirty="0">
                <a:solidFill>
                  <a:srgbClr val="00B0F0"/>
                </a:solidFill>
              </a:rPr>
              <a:t>24 Apr</a:t>
            </a:r>
            <a:r>
              <a:rPr lang="en-US" altLang="en-US" sz="1600" dirty="0">
                <a:solidFill>
                  <a:srgbClr val="00B0F0"/>
                </a:solidFill>
              </a:rPr>
              <a:t> </a:t>
            </a:r>
            <a:r>
              <a:rPr lang="en-US" sz="1600" dirty="0">
                <a:solidFill>
                  <a:srgbClr val="00B0F0"/>
                </a:solidFill>
              </a:rPr>
              <a:t>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Monday </a:t>
            </a:r>
            <a:r>
              <a:rPr lang="sv-SE" altLang="en-US" sz="1600" dirty="0">
                <a:solidFill>
                  <a:srgbClr val="00B0F0"/>
                </a:solidFill>
              </a:rPr>
              <a:t>24 Apr</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137086</TotalTime>
  <Words>4008</Words>
  <Application>Microsoft Office PowerPoint</Application>
  <PresentationFormat>On-screen Show (4:3)</PresentationFormat>
  <Paragraphs>301</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SA5#148-e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1246</cp:revision>
  <dcterms:created xsi:type="dcterms:W3CDTF">2008-08-30T09:32:10Z</dcterms:created>
  <dcterms:modified xsi:type="dcterms:W3CDTF">2023-04-26T20:40:08Z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